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59" r:id="rId4"/>
    <p:sldId id="260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EADD"/>
    <a:srgbClr val="FF7E79"/>
    <a:srgbClr val="FCF183"/>
    <a:srgbClr val="00FA00"/>
    <a:srgbClr val="FBEA76"/>
    <a:srgbClr val="0096FF"/>
    <a:srgbClr val="FF40FF"/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81"/>
  </p:normalViewPr>
  <p:slideViewPr>
    <p:cSldViewPr snapToGrid="0" snapToObjects="1">
      <p:cViewPr varScale="1">
        <p:scale>
          <a:sx n="88" d="100"/>
          <a:sy n="88" d="100"/>
        </p:scale>
        <p:origin x="18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8F7509-7E5F-5F4B-AA8B-AA0D7D1B1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3445A6A-9D27-A043-A96C-C1F9248C8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1BC778-C14F-6541-BC5C-A0E8C3072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26B9-6EB4-9844-A29A-06A5ED393897}" type="datetimeFigureOut">
              <a:rPr lang="nl-BE" smtClean="0"/>
              <a:t>3/03/21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233D27-533F-B143-8220-C3AB76AF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A23B16-AEF5-1F4B-8BBF-715F3308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E950-FB21-A54A-9204-8584A490AAF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8197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FDF6D-7D4B-ED44-96AD-C2E4108F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293EE88-C8EB-BD4E-BF89-7D317F635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06B519-7249-2B41-A6AE-F47DFDDF5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26B9-6EB4-9844-A29A-06A5ED393897}" type="datetimeFigureOut">
              <a:rPr lang="nl-BE" smtClean="0"/>
              <a:t>3/03/21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2FF6999-5357-A149-93F8-F494A6C2F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462CAD-D3ED-5447-A00C-D258C6ED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E950-FB21-A54A-9204-8584A490AAF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4867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0687C07-DCDD-E84E-8011-D300F08663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36DA22E-7D0F-1445-9A7D-BC99A37E9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729B10-93AD-A240-A5C9-6A81AF081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26B9-6EB4-9844-A29A-06A5ED393897}" type="datetimeFigureOut">
              <a:rPr lang="nl-BE" smtClean="0"/>
              <a:t>3/03/21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911406-433C-9341-852B-FA8FDC71A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B5609B-6ED0-0D41-A783-0C735B8F4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E950-FB21-A54A-9204-8584A490AAF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5032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4B5B-80AD-F34D-A561-7A3B2F9F7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649AA1-F82A-F64C-A2D4-EEE5FA999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5D0FD4-F6A2-9C49-BD62-743323773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26B9-6EB4-9844-A29A-06A5ED393897}" type="datetimeFigureOut">
              <a:rPr lang="nl-BE" smtClean="0"/>
              <a:t>3/03/21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41656A-ED5F-CC48-B2E6-0BCB463F4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2EE624-D353-8645-9D95-29656886B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E950-FB21-A54A-9204-8584A490AAF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2589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F59E3B-7FB6-C949-8EB5-D375E982E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13930B-9D47-FB46-BE83-0CB218B25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9A3273-E375-164C-A9F2-84D7A961E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26B9-6EB4-9844-A29A-06A5ED393897}" type="datetimeFigureOut">
              <a:rPr lang="nl-BE" smtClean="0"/>
              <a:t>3/03/21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40D1D1-2583-3241-BFC2-31C12E479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EA43CB-CF2A-EE48-AC81-A269BCF2E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E950-FB21-A54A-9204-8584A490AAF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7911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7863FF-F295-474F-A2F6-87ED974BA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AFF587-8B43-EA42-A099-04B2CF8FB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90D51E4-D2F5-D349-A516-F0FAD487F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A40A378-1DDC-A046-81CF-0C8C17CD0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26B9-6EB4-9844-A29A-06A5ED393897}" type="datetimeFigureOut">
              <a:rPr lang="nl-BE" smtClean="0"/>
              <a:t>3/03/21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B51E6F3-D4B1-584B-AEBC-5A2620A46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B2FC448-4351-9A4F-B5A3-8CF368922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E950-FB21-A54A-9204-8584A490AAF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512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A0D50A-F63C-5142-B655-0A825C139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D975764-5B35-5E4F-98BF-37CDE13EB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875C9D0-CE22-D545-A3D4-E90E4AB7E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2BDDCF9-5795-C540-AAC1-A328797A9C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532AD1F-446D-CA4F-8674-EE75069810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A0C8C92-813B-864C-81D5-8A6855344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26B9-6EB4-9844-A29A-06A5ED393897}" type="datetimeFigureOut">
              <a:rPr lang="nl-BE" smtClean="0"/>
              <a:t>3/03/21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12FA7DE-361C-8E4C-8613-2B09FE52C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C9ED1EE-F0F5-8B4F-883F-621B06544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E950-FB21-A54A-9204-8584A490AAF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2650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C44823-D56F-154C-9CB4-4E92C5341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3F39F6E-6F8A-4846-929D-67033D79D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26B9-6EB4-9844-A29A-06A5ED393897}" type="datetimeFigureOut">
              <a:rPr lang="nl-BE" smtClean="0"/>
              <a:t>3/03/21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7F87EA7-9626-574C-AB62-41655E95F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592531F-2C02-9640-AC5C-00F3BDB8A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E950-FB21-A54A-9204-8584A490AAF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488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4687D42-541C-504A-A722-B7F9C633F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26B9-6EB4-9844-A29A-06A5ED393897}" type="datetimeFigureOut">
              <a:rPr lang="nl-BE" smtClean="0"/>
              <a:t>3/03/21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07B6342-77DE-6945-9D0C-7AB0EA8CF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40CF2CD-51E6-1542-AD00-0EA2B06AE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E950-FB21-A54A-9204-8584A490AAF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561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27766-A5FD-234E-A7C7-2CD8D708E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A49EC0-C99D-724C-8F58-61A83D8E4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CE269C9-1484-B34B-8577-E848CDD58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7DBBB84-39C8-A045-BC2E-56E359D46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26B9-6EB4-9844-A29A-06A5ED393897}" type="datetimeFigureOut">
              <a:rPr lang="nl-BE" smtClean="0"/>
              <a:t>3/03/21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FF9105F-1875-8149-94EB-21784B88F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36BB6E5-3113-CE4D-8B1C-0829705FB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E950-FB21-A54A-9204-8584A490AAF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1532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31348D-C5A8-2741-B99C-5C226FEA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AE0475B-B080-9149-BE2A-8E91C6EAB1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B368A3B-A54D-084A-9ECD-47BDB6F3C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206B4D8-D885-D74D-B02F-C3CF3836A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26B9-6EB4-9844-A29A-06A5ED393897}" type="datetimeFigureOut">
              <a:rPr lang="nl-BE" smtClean="0"/>
              <a:t>3/03/21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AE6F0F-503F-0043-A960-A1BCB0FA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160D5A7-310E-F54C-8DFB-C1A0816C0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E950-FB21-A54A-9204-8584A490AAF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678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0EF1723-3893-4143-8009-D8F0FD5C5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A4D09F0-DFBB-0349-A655-2BCCDB169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895832-E35E-E744-8C48-C65C2FF8CB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126B9-6EB4-9844-A29A-06A5ED393897}" type="datetimeFigureOut">
              <a:rPr lang="nl-BE" smtClean="0"/>
              <a:t>3/03/21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0F662C-3F88-4F4B-A774-495216310F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7B1DC5-72DD-2A47-A5D8-15FE422FC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CE950-FB21-A54A-9204-8584A490AAF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118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tekst, schoolbord&#10;&#10;Automatisch gegenereerde beschrijving">
            <a:extLst>
              <a:ext uri="{FF2B5EF4-FFF2-40B4-BE49-F238E27FC236}">
                <a16:creationId xmlns:a16="http://schemas.microsoft.com/office/drawing/2014/main" id="{38E6A081-38F2-4542-A9F9-BED6199DB4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4" t="23103" r="58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B64C99-387D-314D-B155-F7C997F65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nl-BE" sz="6600"/>
              <a:t>ONTBINDEN IN FACTOREN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FC85639-5BFD-964F-ABA5-AC81E55CE3EC}"/>
              </a:ext>
            </a:extLst>
          </p:cNvPr>
          <p:cNvSpPr/>
          <p:nvPr/>
        </p:nvSpPr>
        <p:spPr>
          <a:xfrm>
            <a:off x="0" y="5479528"/>
            <a:ext cx="9785897" cy="905625"/>
          </a:xfrm>
          <a:prstGeom prst="rect">
            <a:avLst/>
          </a:prstGeom>
          <a:solidFill>
            <a:srgbClr val="8DE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A46A1EC-2405-7C41-AFDE-2CCA0EF9E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Autofit/>
          </a:bodyPr>
          <a:lstStyle/>
          <a:p>
            <a:pPr algn="l"/>
            <a:r>
              <a:rPr lang="nl-BE" dirty="0">
                <a:solidFill>
                  <a:schemeClr val="bg1"/>
                </a:solidFill>
              </a:rPr>
              <a:t>1.43 Algebraïsche uitdrukking als veelterm in één veranderlijke beschouwen - Cursus p. 41</a:t>
            </a:r>
          </a:p>
        </p:txBody>
      </p:sp>
    </p:spTree>
    <p:extLst>
      <p:ext uri="{BB962C8B-B14F-4D97-AF65-F5344CB8AC3E}">
        <p14:creationId xmlns:p14="http://schemas.microsoft.com/office/powerpoint/2010/main" val="2246773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86A91D-2375-F849-AE12-F0E918304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Algebraïsche uitdrukking met verschillende letters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C1AF5B-8AAF-C446-8CE8-952682EDB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  <a:ln w="38100">
            <a:solidFill>
              <a:srgbClr val="8DEADD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dirty="0"/>
              <a:t>Gegeven: Algebraïsche uitdrukking met verschillende letters</a:t>
            </a:r>
          </a:p>
          <a:p>
            <a:pPr marL="0" indent="0">
              <a:buNone/>
            </a:pPr>
            <a:r>
              <a:rPr lang="nl-BE" dirty="0"/>
              <a:t>Gevraagd: Ontbind in factoren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Hoe te werk gaan?</a:t>
            </a:r>
          </a:p>
          <a:p>
            <a:pPr>
              <a:buFont typeface="Wingdings" pitchFamily="2" charset="2"/>
              <a:buChar char="à"/>
            </a:pPr>
            <a:r>
              <a:rPr lang="nl-BE" dirty="0"/>
              <a:t> Beschouwen als veelterm in één veranderlijke met parameters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STAPPEN:</a:t>
            </a:r>
          </a:p>
          <a:p>
            <a:r>
              <a:rPr lang="nl-BE" dirty="0"/>
              <a:t>Kies welke letter de veranderlijke is bv. y</a:t>
            </a:r>
          </a:p>
          <a:p>
            <a:r>
              <a:rPr lang="nl-BE" dirty="0"/>
              <a:t>De andere letters zijn dan parameters bv. x en a</a:t>
            </a:r>
          </a:p>
          <a:p>
            <a:r>
              <a:rPr lang="nl-BE" dirty="0"/>
              <a:t>Ontbind de veelterm in factoren</a:t>
            </a:r>
          </a:p>
        </p:txBody>
      </p:sp>
    </p:spTree>
    <p:extLst>
      <p:ext uri="{BB962C8B-B14F-4D97-AF65-F5344CB8AC3E}">
        <p14:creationId xmlns:p14="http://schemas.microsoft.com/office/powerpoint/2010/main" val="100650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ost it notitieblaadje | Presentatie">
            <a:extLst>
              <a:ext uri="{FF2B5EF4-FFF2-40B4-BE49-F238E27FC236}">
                <a16:creationId xmlns:a16="http://schemas.microsoft.com/office/drawing/2014/main" id="{F6E30929-5676-DA44-975D-CD57B61223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" r="4729" b="-678"/>
          <a:stretch/>
        </p:blipFill>
        <p:spPr bwMode="auto">
          <a:xfrm rot="175211">
            <a:off x="7411573" y="2169880"/>
            <a:ext cx="4496596" cy="478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5211562-5D84-BD49-AABA-A3EAC84D2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Voorbeeld 1.43 </a:t>
            </a:r>
            <a:r>
              <a:rPr lang="nl-BE" sz="2400" dirty="0"/>
              <a:t>(cursus p.41)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4E4072B8-7795-8E43-A580-7D41485D3F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975600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𝑊𝑒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𝑜𝑛𝑡𝑏𝑖𝑛𝑑𝑒𝑛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nl-BE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l-BE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nl-BE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𝑎𝑦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𝑓𝑎𝑐𝑡𝑜𝑟𝑒𝑛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  <m:oMath xmlns:m="http://schemas.openxmlformats.org/officeDocument/2006/math"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𝑊𝑒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𝑏𝑒𝑠𝑐h𝑜𝑢𝑤𝑒𝑛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𝑑𝑒𝑧𝑒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𝑣𝑒𝑒𝑙𝑡𝑒𝑟𝑚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𝑎𝑙𝑠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𝑒𝑒𝑛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𝑣𝑒𝑒𝑙𝑡𝑒𝑟𝑚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nl-BE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𝑚𝑒𝑡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𝑒𝑛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𝑎𝑙𝑠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𝑝𝑎𝑟𝑎𝑚𝑒𝑡𝑒𝑟𝑠</m:t>
                          </m:r>
                        </m:e>
                      </m:d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nl-BE" sz="2200" b="0" dirty="0"/>
              </a:p>
              <a:p>
                <a:pPr marL="0" indent="0">
                  <a:buNone/>
                </a:pPr>
                <a:endParaRPr lang="nl-BE" sz="22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sz="2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nl-BE" sz="2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l-BE" sz="2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BE" sz="2200" b="0" i="1" smtClean="0">
                          <a:solidFill>
                            <a:srgbClr val="0096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l-BE" sz="2200" b="0" i="1" smtClean="0">
                              <a:solidFill>
                                <a:srgbClr val="009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200" b="0" i="1" smtClean="0">
                              <a:solidFill>
                                <a:srgbClr val="0096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l-BE" sz="2200" b="0" i="1" smtClean="0">
                              <a:solidFill>
                                <a:srgbClr val="0096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BE" sz="2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nl-BE" sz="2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nl-BE" sz="2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l-BE" sz="2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BE" sz="2200" b="0" i="1" smtClean="0">
                          <a:solidFill>
                            <a:srgbClr val="FF4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BE" sz="2200" b="0" i="1" smtClean="0">
                          <a:solidFill>
                            <a:srgbClr val="FF40FF"/>
                          </a:solidFill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nl-BE" sz="2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nl-BE" sz="2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nl-BE" sz="2200" b="0" i="1" smtClean="0">
                          <a:solidFill>
                            <a:srgbClr val="FF40FF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nl-BE" sz="2200" b="0" i="1" smtClean="0">
                          <a:solidFill>
                            <a:srgbClr val="FF40FF"/>
                          </a:solidFill>
                          <a:latin typeface="Cambria Math" panose="02040503050406030204" pitchFamily="18" charset="0"/>
                        </a:rPr>
                        <m:t>𝑎𝑦</m:t>
                      </m:r>
                    </m:oMath>
                  </m:oMathPara>
                </a14:m>
                <a:endParaRPr lang="nl-BE" sz="2200" b="0" dirty="0"/>
              </a:p>
              <a:p>
                <a:pPr marL="0" indent="0">
                  <a:lnSpc>
                    <a:spcPct val="200000"/>
                  </a:lnSpc>
                  <a:buNone/>
                </a:pPr>
                <a:br>
                  <a:rPr lang="nl-BE" sz="22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nl-BE" sz="2200" b="0" i="1" smtClean="0">
                              <a:solidFill>
                                <a:srgbClr val="009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200" b="0" i="1" smtClean="0">
                              <a:solidFill>
                                <a:srgbClr val="0096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l-BE" sz="2200" b="0" i="1" smtClean="0">
                              <a:solidFill>
                                <a:srgbClr val="0096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BE" sz="2200" b="0" i="1" smtClean="0">
                          <a:solidFill>
                            <a:srgbClr val="FF4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BE" sz="2200" b="0" i="1" smtClean="0">
                          <a:solidFill>
                            <a:srgbClr val="FF40FF"/>
                          </a:solidFill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nl-BE" sz="2200" b="0" i="1" smtClean="0">
                          <a:solidFill>
                            <a:srgbClr val="FF40FF"/>
                          </a:solidFill>
                          <a:highlight>
                            <a:srgbClr val="C0C0C0"/>
                          </a:highligh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BE" sz="2200" b="0" i="1" smtClean="0">
                          <a:solidFill>
                            <a:srgbClr val="FF40FF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nl-BE" sz="2200" b="0" i="1" smtClean="0">
                          <a:solidFill>
                            <a:srgbClr val="FF40FF"/>
                          </a:solidFill>
                          <a:latin typeface="Cambria Math" panose="02040503050406030204" pitchFamily="18" charset="0"/>
                        </a:rPr>
                        <m:t>𝑎𝑦</m:t>
                      </m:r>
                      <m:r>
                        <a:rPr lang="nl-BE" sz="2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nl-BE" sz="2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nl-BE" sz="2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l-BE" sz="2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BE" sz="2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nl-BE" sz="2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l-BE" sz="2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l-BE" sz="2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BE" sz="2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nl-BE" sz="2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𝑎𝑥</m:t>
                      </m:r>
                    </m:oMath>
                    <m:oMath xmlns:m="http://schemas.openxmlformats.org/officeDocument/2006/math">
                      <m:r>
                        <a:rPr lang="nl-BE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BE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l-BE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nl-BE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nl-BE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nl-B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nl-BE" sz="2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nl-BE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nl-B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l-BE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BE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+7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</m:d>
                    </m:oMath>
                  </m:oMathPara>
                </a14:m>
                <a:endParaRPr lang="nl-BE" sz="2200" b="0" dirty="0"/>
              </a:p>
              <a:p>
                <a:pPr marL="0" indent="0">
                  <a:buNone/>
                </a:pPr>
                <a:endParaRPr lang="nl-BE" sz="2200" b="0" dirty="0"/>
              </a:p>
            </p:txBody>
          </p:sp>
        </mc:Choice>
        <mc:Fallback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4E4072B8-7795-8E43-A580-7D41485D3F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975600" cy="4351338"/>
              </a:xfrm>
              <a:blipFill>
                <a:blip r:embed="rId3"/>
                <a:stretch>
                  <a:fillRect t="-29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BD5D0F12-8FBE-2341-9CCC-DF7D4A57B1EA}"/>
                  </a:ext>
                </a:extLst>
              </p:cNvPr>
              <p:cNvSpPr txBox="1"/>
              <p:nvPr/>
            </p:nvSpPr>
            <p:spPr>
              <a:xfrm>
                <a:off x="7696200" y="3036888"/>
                <a:ext cx="41529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dirty="0"/>
                  <a:t>We duiden de termen waarin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nl-B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𝑒𝑛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nl-BE" dirty="0"/>
                  <a:t> in voorkomen aan in verschillende kleuren.</a:t>
                </a:r>
              </a:p>
              <a:p>
                <a:endParaRPr lang="nl-BE" dirty="0"/>
              </a:p>
              <a:p>
                <a:endParaRPr lang="nl-BE" dirty="0"/>
              </a:p>
              <a:p>
                <a:r>
                  <a:rPr lang="nl-BE" dirty="0"/>
                  <a:t>We ordenen de termen volgens dalende graad van </a:t>
                </a:r>
                <a14:m>
                  <m:oMath xmlns:m="http://schemas.openxmlformats.org/officeDocument/2006/math">
                    <m:r>
                      <a:rPr lang="nl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</m:oMath>
                </a14:m>
                <a:r>
                  <a:rPr lang="nl-BE" dirty="0"/>
                  <a:t>.</a:t>
                </a:r>
              </a:p>
              <a:p>
                <a:endParaRPr lang="nl-BE" dirty="0"/>
              </a:p>
              <a:p>
                <a:r>
                  <a:rPr lang="nl-BE" dirty="0"/>
                  <a:t>Roze termen </a:t>
                </a:r>
                <a:r>
                  <a:rPr lang="nl-BE" dirty="0">
                    <a:sym typeface="Wingdings" pitchFamily="2" charset="2"/>
                  </a:rPr>
                  <a:t> </a:t>
                </a:r>
                <a:r>
                  <a:rPr lang="nl-BE" dirty="0"/>
                  <a:t>gemeenschappelijk deel </a:t>
                </a:r>
                <a:r>
                  <a:rPr lang="nl-BE" dirty="0">
                    <a:sym typeface="Wingdings" pitchFamily="2" charset="2"/>
                  </a:rPr>
                  <a:t> ontbinden in factoren</a:t>
                </a:r>
              </a:p>
            </p:txBody>
          </p:sp>
        </mc:Choice>
        <mc:Fallback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BD5D0F12-8FBE-2341-9CCC-DF7D4A57B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3036888"/>
                <a:ext cx="4152900" cy="2862322"/>
              </a:xfrm>
              <a:prstGeom prst="rect">
                <a:avLst/>
              </a:prstGeom>
              <a:blipFill>
                <a:blip r:embed="rId4"/>
                <a:stretch>
                  <a:fillRect l="-1524" t="-885" b="-221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hoek 4">
            <a:extLst>
              <a:ext uri="{FF2B5EF4-FFF2-40B4-BE49-F238E27FC236}">
                <a16:creationId xmlns:a16="http://schemas.microsoft.com/office/drawing/2014/main" id="{5BD5EC38-4905-224D-97EF-915F3545F21A}"/>
              </a:ext>
            </a:extLst>
          </p:cNvPr>
          <p:cNvSpPr/>
          <p:nvPr/>
        </p:nvSpPr>
        <p:spPr>
          <a:xfrm>
            <a:off x="2104571" y="4470400"/>
            <a:ext cx="5188110" cy="754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3542EBE2-4DBE-6443-9645-290768603DFD}"/>
              </a:ext>
            </a:extLst>
          </p:cNvPr>
          <p:cNvSpPr/>
          <p:nvPr/>
        </p:nvSpPr>
        <p:spPr>
          <a:xfrm>
            <a:off x="2173889" y="5323681"/>
            <a:ext cx="5188110" cy="754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40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" descr="post it notitieblaadje | Presentatie">
            <a:extLst>
              <a:ext uri="{FF2B5EF4-FFF2-40B4-BE49-F238E27FC236}">
                <a16:creationId xmlns:a16="http://schemas.microsoft.com/office/drawing/2014/main" id="{788454FB-EB84-004B-A884-FA97DC961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" r="4729" b="-678"/>
          <a:stretch/>
        </p:blipFill>
        <p:spPr bwMode="auto">
          <a:xfrm rot="175211">
            <a:off x="7547189" y="792082"/>
            <a:ext cx="4496596" cy="537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5211562-5D84-BD49-AABA-A3EAC84D2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Voorbeeld 1.43 </a:t>
            </a:r>
            <a:r>
              <a:rPr lang="nl-BE" sz="2400" dirty="0"/>
              <a:t>(cursus p.41)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4E4072B8-7795-8E43-A580-7D41485D3F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975600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l-BE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BE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l-BE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nl-BE" sz="2200" b="0" i="1" smtClean="0">
                              <a:solidFill>
                                <a:srgbClr val="009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200" b="0" i="1" smtClean="0">
                              <a:solidFill>
                                <a:srgbClr val="0096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BE" sz="2200" b="0" i="1" smtClean="0">
                              <a:solidFill>
                                <a:srgbClr val="0096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sz="2200" b="0" i="1" smtClean="0">
                              <a:solidFill>
                                <a:srgbClr val="0096FF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nl-BE" sz="2200" b="0" i="1" smtClean="0">
                              <a:solidFill>
                                <a:srgbClr val="0096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nl-BE" sz="2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nl-BE" sz="2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nl-BE" sz="2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nl-BE" sz="2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BE" sz="2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nl-BE" sz="2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l-BE" sz="2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BE" sz="2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BE" sz="2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+7</m:t>
                          </m:r>
                          <m:r>
                            <a:rPr lang="nl-BE" sz="2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</m:d>
                    </m:oMath>
                  </m:oMathPara>
                </a14:m>
                <a:endParaRPr lang="nl-BE" sz="2200" b="0" dirty="0"/>
              </a:p>
              <a:p>
                <a:pPr marL="0" indent="0">
                  <a:buNone/>
                </a:pPr>
                <a:endParaRPr lang="nl-BE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𝑊𝑒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𝑏𝑒𝑟𝑒𝑘𝑒𝑛𝑒𝑛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𝑛𝑢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𝑑𝑖𝑠𝑐𝑟𝑖𝑚𝑖𝑛𝑎𝑛𝑡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nl-BE" sz="2200" b="0" dirty="0"/>
              </a:p>
              <a:p>
                <a:pPr marL="0" indent="0" algn="ctr">
                  <a:lnSpc>
                    <a:spcPct val="200000"/>
                  </a:lnSpc>
                  <a:buNone/>
                </a:pPr>
                <a:r>
                  <a:rPr lang="nl-BE" sz="2200" dirty="0"/>
                  <a:t>	</a:t>
                </a:r>
                <a14:m>
                  <m:oMath xmlns:m="http://schemas.openxmlformats.org/officeDocument/2006/math">
                    <m:r>
                      <a:rPr lang="nl-BE" sz="22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nl-BE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nl-BE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nl-BE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r>
                      <a:rPr lang="nl-BE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br>
                  <a:rPr lang="nl-BE" sz="2200" b="0" i="1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BE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nl-BE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nl-BE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l-BE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nl-BE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∙1∙</m:t>
                      </m:r>
                      <m:d>
                        <m:dPr>
                          <m:ctrlPr>
                            <a:rPr lang="nl-B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l-BE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nl-BE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nl-BE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B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nl-BE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l-BE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BE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B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+7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𝑎𝑥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nl-BE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l-BE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l-BE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l-BE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−28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𝑎𝑥</m:t>
                      </m:r>
                    </m:oMath>
                    <m:oMath xmlns:m="http://schemas.openxmlformats.org/officeDocument/2006/math">
                      <m:r>
                        <a:rPr lang="nl-BE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BE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−24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l-BE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BE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BE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(3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nl-BE" sz="2200" b="0" dirty="0"/>
              </a:p>
            </p:txBody>
          </p:sp>
        </mc:Choice>
        <mc:Fallback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4E4072B8-7795-8E43-A580-7D41485D3F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975600" cy="4351338"/>
              </a:xfrm>
              <a:blipFill>
                <a:blip r:embed="rId3"/>
                <a:stretch>
                  <a:fillRect l="-159" b="-552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BD5D0F12-8FBE-2341-9CCC-DF7D4A57B1EA}"/>
                  </a:ext>
                </a:extLst>
              </p:cNvPr>
              <p:cNvSpPr txBox="1"/>
              <p:nvPr/>
            </p:nvSpPr>
            <p:spPr>
              <a:xfrm>
                <a:off x="7912100" y="1690688"/>
                <a:ext cx="3822700" cy="396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dirty="0">
                    <a:sym typeface="Wingdings" pitchFamily="2" charset="2"/>
                  </a:rPr>
                  <a:t>We herkennen de algemene vorm van een veelterm van de 2</a:t>
                </a:r>
                <a:r>
                  <a:rPr lang="nl-BE" baseline="30000" dirty="0">
                    <a:sym typeface="Wingdings" pitchFamily="2" charset="2"/>
                  </a:rPr>
                  <a:t>de</a:t>
                </a:r>
                <a:r>
                  <a:rPr lang="nl-BE" dirty="0">
                    <a:sym typeface="Wingdings" pitchFamily="2" charset="2"/>
                  </a:rPr>
                  <a:t> graad in </a:t>
                </a:r>
                <a14:m>
                  <m:oMath xmlns:m="http://schemas.openxmlformats.org/officeDocument/2006/math">
                    <m:r>
                      <a:rPr lang="nl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</m:oMath>
                </a14:m>
                <a:r>
                  <a:rPr lang="nl-BE" dirty="0">
                    <a:sym typeface="Wingdings" pitchFamily="2" charset="2"/>
                  </a:rPr>
                  <a:t>:</a:t>
                </a:r>
                <a:br>
                  <a:rPr lang="nl-BE" dirty="0">
                    <a:sym typeface="Wingdings" pitchFamily="2" charset="2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𝑎𝑦</m:t>
                          </m:r>
                        </m:e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2</m:t>
                          </m:r>
                        </m:sup>
                      </m:sSup>
                      <m:r>
                        <a:rPr lang="nl-BE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+</m:t>
                      </m:r>
                      <m:r>
                        <a:rPr lang="nl-BE" b="0" i="1" smtClean="0">
                          <a:solidFill>
                            <a:srgbClr val="0096FF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𝑏</m:t>
                      </m:r>
                      <m:r>
                        <a:rPr lang="nl-B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𝑦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+</m:t>
                      </m:r>
                      <m:r>
                        <a:rPr lang="nl-BE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𝑐</m:t>
                      </m:r>
                    </m:oMath>
                  </m:oMathPara>
                </a14:m>
                <a:endParaRPr lang="nl-BE" baseline="-25000" dirty="0">
                  <a:sym typeface="Wingdings" pitchFamily="2" charset="2"/>
                </a:endParaRPr>
              </a:p>
              <a:p>
                <a:pPr algn="ctr"/>
                <a:endParaRPr lang="nl-BE" dirty="0">
                  <a:sym typeface="Wingdings" pitchFamily="2" charset="2"/>
                </a:endParaRPr>
              </a:p>
              <a:p>
                <a:pPr algn="ctr"/>
                <a:endParaRPr lang="nl-BE" dirty="0">
                  <a:sym typeface="Wingdings" pitchFamily="2" charset="2"/>
                </a:endParaRPr>
              </a:p>
              <a:p>
                <a:pPr algn="ctr"/>
                <a:endParaRPr lang="nl-BE" dirty="0">
                  <a:sym typeface="Wingdings" pitchFamily="2" charset="2"/>
                </a:endParaRPr>
              </a:p>
              <a:p>
                <a:pPr algn="ctr"/>
                <a:r>
                  <a:rPr lang="nl-BE" dirty="0">
                    <a:sym typeface="Wingdings" pitchFamily="2" charset="2"/>
                  </a:rPr>
                  <a:t>Algemene formule discriminant invullen.</a:t>
                </a:r>
              </a:p>
              <a:p>
                <a:pPr algn="ctr"/>
                <a:endParaRPr lang="nl-BE" dirty="0">
                  <a:sym typeface="Wingdings" pitchFamily="2" charset="2"/>
                </a:endParaRPr>
              </a:p>
              <a:p>
                <a:pPr algn="ctr"/>
                <a:r>
                  <a:rPr lang="nl-BE" dirty="0">
                    <a:sym typeface="Wingdings" pitchFamily="2" charset="2"/>
                  </a:rPr>
                  <a:t>Haakjes uitwerken.</a:t>
                </a:r>
              </a:p>
              <a:p>
                <a:pPr algn="ctr"/>
                <a:endParaRPr lang="nl-BE" dirty="0">
                  <a:sym typeface="Wingdings" pitchFamily="2" charset="2"/>
                </a:endParaRPr>
              </a:p>
              <a:p>
                <a:pPr algn="ctr"/>
                <a:r>
                  <a:rPr lang="nl-BE" dirty="0">
                    <a:sym typeface="Wingdings" pitchFamily="2" charset="2"/>
                  </a:rPr>
                  <a:t>Gelijksoortige eentermen optellen.</a:t>
                </a:r>
              </a:p>
              <a:p>
                <a:pPr algn="ctr"/>
                <a:endParaRPr lang="nl-BE" dirty="0">
                  <a:sym typeface="Wingdings" pitchFamily="2" charset="2"/>
                </a:endParaRPr>
              </a:p>
              <a:p>
                <a:pPr algn="ctr"/>
                <a:r>
                  <a:rPr lang="nl-BE" dirty="0">
                    <a:sym typeface="Wingdings" pitchFamily="2" charset="2"/>
                  </a:rPr>
                  <a:t>Merkwaardig product</a:t>
                </a:r>
              </a:p>
            </p:txBody>
          </p:sp>
        </mc:Choice>
        <mc:Fallback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BD5D0F12-8FBE-2341-9CCC-DF7D4A57B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2100" y="1690688"/>
                <a:ext cx="3822700" cy="3969485"/>
              </a:xfrm>
              <a:prstGeom prst="rect">
                <a:avLst/>
              </a:prstGeom>
              <a:blipFill>
                <a:blip r:embed="rId4"/>
                <a:stretch>
                  <a:fillRect t="-318" r="-993" b="-191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Gebogen verbindingslijn 5">
            <a:extLst>
              <a:ext uri="{FF2B5EF4-FFF2-40B4-BE49-F238E27FC236}">
                <a16:creationId xmlns:a16="http://schemas.microsoft.com/office/drawing/2014/main" id="{283C0E76-9926-9C4F-8F7A-60340CE506A4}"/>
              </a:ext>
            </a:extLst>
          </p:cNvPr>
          <p:cNvCxnSpPr>
            <a:cxnSpLocks/>
          </p:cNvCxnSpPr>
          <p:nvPr/>
        </p:nvCxnSpPr>
        <p:spPr>
          <a:xfrm>
            <a:off x="3733800" y="2209800"/>
            <a:ext cx="6153150" cy="381000"/>
          </a:xfrm>
          <a:prstGeom prst="bentConnector3">
            <a:avLst>
              <a:gd name="adj1" fmla="val -155"/>
            </a:avLst>
          </a:prstGeom>
          <a:ln w="28575">
            <a:solidFill>
              <a:srgbClr val="009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bogen verbindingslijn 17">
            <a:extLst>
              <a:ext uri="{FF2B5EF4-FFF2-40B4-BE49-F238E27FC236}">
                <a16:creationId xmlns:a16="http://schemas.microsoft.com/office/drawing/2014/main" id="{F623D71B-721C-784A-B7ED-BE2478F4360F}"/>
              </a:ext>
            </a:extLst>
          </p:cNvPr>
          <p:cNvCxnSpPr>
            <a:cxnSpLocks/>
          </p:cNvCxnSpPr>
          <p:nvPr/>
        </p:nvCxnSpPr>
        <p:spPr>
          <a:xfrm>
            <a:off x="6337300" y="1646635"/>
            <a:ext cx="4232275" cy="819943"/>
          </a:xfrm>
          <a:prstGeom prst="bentConnector3">
            <a:avLst>
              <a:gd name="adj1" fmla="val 130120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Boog 34">
            <a:extLst>
              <a:ext uri="{FF2B5EF4-FFF2-40B4-BE49-F238E27FC236}">
                <a16:creationId xmlns:a16="http://schemas.microsoft.com/office/drawing/2014/main" id="{414E94DC-AF25-6742-8CB5-9CB24874FA9E}"/>
              </a:ext>
            </a:extLst>
          </p:cNvPr>
          <p:cNvSpPr/>
          <p:nvPr/>
        </p:nvSpPr>
        <p:spPr>
          <a:xfrm rot="10646984">
            <a:off x="4051300" y="4546600"/>
            <a:ext cx="1358900" cy="533400"/>
          </a:xfrm>
          <a:custGeom>
            <a:avLst/>
            <a:gdLst>
              <a:gd name="connsiteX0" fmla="*/ 105475 w 1358900"/>
              <a:gd name="connsiteY0" fmla="*/ 123978 h 533400"/>
              <a:gd name="connsiteX1" fmla="*/ 693756 w 1358900"/>
              <a:gd name="connsiteY1" fmla="*/ 59 h 533400"/>
              <a:gd name="connsiteX2" fmla="*/ 1320763 w 1358900"/>
              <a:gd name="connsiteY2" fmla="*/ 178604 h 533400"/>
              <a:gd name="connsiteX3" fmla="*/ 679450 w 1358900"/>
              <a:gd name="connsiteY3" fmla="*/ 266700 h 533400"/>
              <a:gd name="connsiteX4" fmla="*/ 105475 w 1358900"/>
              <a:gd name="connsiteY4" fmla="*/ 123978 h 533400"/>
              <a:gd name="connsiteX0" fmla="*/ 105475 w 1358900"/>
              <a:gd name="connsiteY0" fmla="*/ 123978 h 533400"/>
              <a:gd name="connsiteX1" fmla="*/ 693756 w 1358900"/>
              <a:gd name="connsiteY1" fmla="*/ 59 h 533400"/>
              <a:gd name="connsiteX2" fmla="*/ 1320763 w 1358900"/>
              <a:gd name="connsiteY2" fmla="*/ 178604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8900" h="533400" stroke="0" extrusionOk="0">
                <a:moveTo>
                  <a:pt x="105475" y="123978"/>
                </a:moveTo>
                <a:cubicBezTo>
                  <a:pt x="229939" y="43344"/>
                  <a:pt x="430843" y="7504"/>
                  <a:pt x="693756" y="59"/>
                </a:cubicBezTo>
                <a:cubicBezTo>
                  <a:pt x="991909" y="5502"/>
                  <a:pt x="1218413" y="73850"/>
                  <a:pt x="1320763" y="178604"/>
                </a:cubicBezTo>
                <a:cubicBezTo>
                  <a:pt x="1154994" y="155689"/>
                  <a:pt x="936610" y="208163"/>
                  <a:pt x="679450" y="266700"/>
                </a:cubicBezTo>
                <a:cubicBezTo>
                  <a:pt x="520987" y="237164"/>
                  <a:pt x="281901" y="128261"/>
                  <a:pt x="105475" y="123978"/>
                </a:cubicBezTo>
                <a:close/>
              </a:path>
              <a:path w="1358900" h="533400" fill="none" extrusionOk="0">
                <a:moveTo>
                  <a:pt x="105475" y="123978"/>
                </a:moveTo>
                <a:cubicBezTo>
                  <a:pt x="277673" y="50422"/>
                  <a:pt x="465413" y="-21449"/>
                  <a:pt x="693756" y="59"/>
                </a:cubicBezTo>
                <a:cubicBezTo>
                  <a:pt x="953128" y="-1282"/>
                  <a:pt x="1210040" y="89655"/>
                  <a:pt x="1320763" y="178604"/>
                </a:cubicBezTo>
              </a:path>
            </a:pathLst>
          </a:custGeom>
          <a:ln w="28575">
            <a:solidFill>
              <a:srgbClr val="FF40F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arc">
                    <a:avLst>
                      <a:gd name="adj1" fmla="val 11637820"/>
                      <a:gd name="adj2" fmla="val 2113070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Boog 35">
            <a:extLst>
              <a:ext uri="{FF2B5EF4-FFF2-40B4-BE49-F238E27FC236}">
                <a16:creationId xmlns:a16="http://schemas.microsoft.com/office/drawing/2014/main" id="{8D59016D-F2B9-7240-96C6-0B98E4F58914}"/>
              </a:ext>
            </a:extLst>
          </p:cNvPr>
          <p:cNvSpPr/>
          <p:nvPr/>
        </p:nvSpPr>
        <p:spPr>
          <a:xfrm rot="10187449">
            <a:off x="6359446" y="4464933"/>
            <a:ext cx="1358900" cy="533400"/>
          </a:xfrm>
          <a:custGeom>
            <a:avLst/>
            <a:gdLst>
              <a:gd name="connsiteX0" fmla="*/ 561723 w 1358900"/>
              <a:gd name="connsiteY0" fmla="*/ 4034 h 533400"/>
              <a:gd name="connsiteX1" fmla="*/ 824008 w 1358900"/>
              <a:gd name="connsiteY1" fmla="*/ 6106 h 533400"/>
              <a:gd name="connsiteX2" fmla="*/ 1320763 w 1358900"/>
              <a:gd name="connsiteY2" fmla="*/ 178604 h 533400"/>
              <a:gd name="connsiteX3" fmla="*/ 679450 w 1358900"/>
              <a:gd name="connsiteY3" fmla="*/ 266700 h 533400"/>
              <a:gd name="connsiteX4" fmla="*/ 561723 w 1358900"/>
              <a:gd name="connsiteY4" fmla="*/ 4034 h 533400"/>
              <a:gd name="connsiteX0" fmla="*/ 561723 w 1358900"/>
              <a:gd name="connsiteY0" fmla="*/ 4034 h 533400"/>
              <a:gd name="connsiteX1" fmla="*/ 824008 w 1358900"/>
              <a:gd name="connsiteY1" fmla="*/ 6106 h 533400"/>
              <a:gd name="connsiteX2" fmla="*/ 1320763 w 1358900"/>
              <a:gd name="connsiteY2" fmla="*/ 178604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8900" h="533400" stroke="0" extrusionOk="0">
                <a:moveTo>
                  <a:pt x="561723" y="4034"/>
                </a:moveTo>
                <a:cubicBezTo>
                  <a:pt x="645086" y="-4177"/>
                  <a:pt x="722092" y="4612"/>
                  <a:pt x="824008" y="6106"/>
                </a:cubicBezTo>
                <a:cubicBezTo>
                  <a:pt x="1063942" y="27769"/>
                  <a:pt x="1220087" y="91854"/>
                  <a:pt x="1320763" y="178604"/>
                </a:cubicBezTo>
                <a:cubicBezTo>
                  <a:pt x="1154994" y="155689"/>
                  <a:pt x="936610" y="208163"/>
                  <a:pt x="679450" y="266700"/>
                </a:cubicBezTo>
                <a:cubicBezTo>
                  <a:pt x="647236" y="217511"/>
                  <a:pt x="609435" y="134986"/>
                  <a:pt x="561723" y="4034"/>
                </a:cubicBezTo>
                <a:close/>
              </a:path>
              <a:path w="1358900" h="533400" fill="none" extrusionOk="0">
                <a:moveTo>
                  <a:pt x="561723" y="4034"/>
                </a:moveTo>
                <a:cubicBezTo>
                  <a:pt x="647712" y="-11048"/>
                  <a:pt x="732242" y="6393"/>
                  <a:pt x="824008" y="6106"/>
                </a:cubicBezTo>
                <a:cubicBezTo>
                  <a:pt x="1066578" y="32473"/>
                  <a:pt x="1244409" y="91526"/>
                  <a:pt x="1320763" y="178604"/>
                </a:cubicBezTo>
              </a:path>
              <a:path w="1358900" h="533400" fill="none" stroke="0" extrusionOk="0">
                <a:moveTo>
                  <a:pt x="561723" y="4034"/>
                </a:moveTo>
                <a:cubicBezTo>
                  <a:pt x="662045" y="-383"/>
                  <a:pt x="742153" y="-10321"/>
                  <a:pt x="824008" y="6106"/>
                </a:cubicBezTo>
                <a:cubicBezTo>
                  <a:pt x="1032428" y="22413"/>
                  <a:pt x="1229651" y="103490"/>
                  <a:pt x="1320763" y="178604"/>
                </a:cubicBezTo>
              </a:path>
            </a:pathLst>
          </a:custGeom>
          <a:ln w="28575">
            <a:solidFill>
              <a:srgbClr val="0096F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arc">
                    <a:avLst>
                      <a:gd name="adj1" fmla="val 14751479"/>
                      <a:gd name="adj2" fmla="val 2113070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Boog 36">
            <a:extLst>
              <a:ext uri="{FF2B5EF4-FFF2-40B4-BE49-F238E27FC236}">
                <a16:creationId xmlns:a16="http://schemas.microsoft.com/office/drawing/2014/main" id="{DEECA558-A076-A24F-B8EB-B82F18DF6B87}"/>
              </a:ext>
            </a:extLst>
          </p:cNvPr>
          <p:cNvSpPr/>
          <p:nvPr/>
        </p:nvSpPr>
        <p:spPr>
          <a:xfrm rot="10187449">
            <a:off x="3076414" y="4464933"/>
            <a:ext cx="1358900" cy="533400"/>
          </a:xfrm>
          <a:custGeom>
            <a:avLst/>
            <a:gdLst>
              <a:gd name="connsiteX0" fmla="*/ 561723 w 1358900"/>
              <a:gd name="connsiteY0" fmla="*/ 4034 h 533400"/>
              <a:gd name="connsiteX1" fmla="*/ 824008 w 1358900"/>
              <a:gd name="connsiteY1" fmla="*/ 6106 h 533400"/>
              <a:gd name="connsiteX2" fmla="*/ 1320763 w 1358900"/>
              <a:gd name="connsiteY2" fmla="*/ 178604 h 533400"/>
              <a:gd name="connsiteX3" fmla="*/ 679450 w 1358900"/>
              <a:gd name="connsiteY3" fmla="*/ 266700 h 533400"/>
              <a:gd name="connsiteX4" fmla="*/ 561723 w 1358900"/>
              <a:gd name="connsiteY4" fmla="*/ 4034 h 533400"/>
              <a:gd name="connsiteX0" fmla="*/ 561723 w 1358900"/>
              <a:gd name="connsiteY0" fmla="*/ 4034 h 533400"/>
              <a:gd name="connsiteX1" fmla="*/ 824008 w 1358900"/>
              <a:gd name="connsiteY1" fmla="*/ 6106 h 533400"/>
              <a:gd name="connsiteX2" fmla="*/ 1320763 w 1358900"/>
              <a:gd name="connsiteY2" fmla="*/ 178604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8900" h="533400" stroke="0" extrusionOk="0">
                <a:moveTo>
                  <a:pt x="561723" y="4034"/>
                </a:moveTo>
                <a:cubicBezTo>
                  <a:pt x="645086" y="-4177"/>
                  <a:pt x="722092" y="4612"/>
                  <a:pt x="824008" y="6106"/>
                </a:cubicBezTo>
                <a:cubicBezTo>
                  <a:pt x="1063942" y="27769"/>
                  <a:pt x="1220087" y="91854"/>
                  <a:pt x="1320763" y="178604"/>
                </a:cubicBezTo>
                <a:cubicBezTo>
                  <a:pt x="1154994" y="155689"/>
                  <a:pt x="936610" y="208163"/>
                  <a:pt x="679450" y="266700"/>
                </a:cubicBezTo>
                <a:cubicBezTo>
                  <a:pt x="647236" y="217511"/>
                  <a:pt x="609435" y="134986"/>
                  <a:pt x="561723" y="4034"/>
                </a:cubicBezTo>
                <a:close/>
              </a:path>
              <a:path w="1358900" h="533400" fill="none" extrusionOk="0">
                <a:moveTo>
                  <a:pt x="561723" y="4034"/>
                </a:moveTo>
                <a:cubicBezTo>
                  <a:pt x="647712" y="-11048"/>
                  <a:pt x="732242" y="6393"/>
                  <a:pt x="824008" y="6106"/>
                </a:cubicBezTo>
                <a:cubicBezTo>
                  <a:pt x="1066578" y="32473"/>
                  <a:pt x="1244409" y="91526"/>
                  <a:pt x="1320763" y="178604"/>
                </a:cubicBezTo>
              </a:path>
              <a:path w="1358900" h="533400" fill="none" stroke="0" extrusionOk="0">
                <a:moveTo>
                  <a:pt x="561723" y="4034"/>
                </a:moveTo>
                <a:cubicBezTo>
                  <a:pt x="662045" y="-383"/>
                  <a:pt x="742153" y="-10321"/>
                  <a:pt x="824008" y="6106"/>
                </a:cubicBezTo>
                <a:cubicBezTo>
                  <a:pt x="1032428" y="22413"/>
                  <a:pt x="1229651" y="103490"/>
                  <a:pt x="1320763" y="178604"/>
                </a:cubicBezTo>
              </a:path>
            </a:pathLst>
          </a:custGeom>
          <a:ln w="28575">
            <a:solidFill>
              <a:srgbClr val="0096F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arc">
                    <a:avLst>
                      <a:gd name="adj1" fmla="val 14751479"/>
                      <a:gd name="adj2" fmla="val 2113070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Boog 37">
            <a:extLst>
              <a:ext uri="{FF2B5EF4-FFF2-40B4-BE49-F238E27FC236}">
                <a16:creationId xmlns:a16="http://schemas.microsoft.com/office/drawing/2014/main" id="{63EA82E0-8E35-914F-AC30-B465E9D0889F}"/>
              </a:ext>
            </a:extLst>
          </p:cNvPr>
          <p:cNvSpPr/>
          <p:nvPr/>
        </p:nvSpPr>
        <p:spPr>
          <a:xfrm rot="10187449">
            <a:off x="5416550" y="4464932"/>
            <a:ext cx="1358900" cy="533400"/>
          </a:xfrm>
          <a:custGeom>
            <a:avLst/>
            <a:gdLst>
              <a:gd name="connsiteX0" fmla="*/ 561723 w 1358900"/>
              <a:gd name="connsiteY0" fmla="*/ 4034 h 533400"/>
              <a:gd name="connsiteX1" fmla="*/ 824008 w 1358900"/>
              <a:gd name="connsiteY1" fmla="*/ 6106 h 533400"/>
              <a:gd name="connsiteX2" fmla="*/ 1320763 w 1358900"/>
              <a:gd name="connsiteY2" fmla="*/ 178604 h 533400"/>
              <a:gd name="connsiteX3" fmla="*/ 679450 w 1358900"/>
              <a:gd name="connsiteY3" fmla="*/ 266700 h 533400"/>
              <a:gd name="connsiteX4" fmla="*/ 561723 w 1358900"/>
              <a:gd name="connsiteY4" fmla="*/ 4034 h 533400"/>
              <a:gd name="connsiteX0" fmla="*/ 561723 w 1358900"/>
              <a:gd name="connsiteY0" fmla="*/ 4034 h 533400"/>
              <a:gd name="connsiteX1" fmla="*/ 824008 w 1358900"/>
              <a:gd name="connsiteY1" fmla="*/ 6106 h 533400"/>
              <a:gd name="connsiteX2" fmla="*/ 1320763 w 1358900"/>
              <a:gd name="connsiteY2" fmla="*/ 178604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8900" h="533400" stroke="0" extrusionOk="0">
                <a:moveTo>
                  <a:pt x="561723" y="4034"/>
                </a:moveTo>
                <a:cubicBezTo>
                  <a:pt x="645086" y="-4177"/>
                  <a:pt x="722092" y="4612"/>
                  <a:pt x="824008" y="6106"/>
                </a:cubicBezTo>
                <a:cubicBezTo>
                  <a:pt x="1063942" y="27769"/>
                  <a:pt x="1220087" y="91854"/>
                  <a:pt x="1320763" y="178604"/>
                </a:cubicBezTo>
                <a:cubicBezTo>
                  <a:pt x="1154994" y="155689"/>
                  <a:pt x="936610" y="208163"/>
                  <a:pt x="679450" y="266700"/>
                </a:cubicBezTo>
                <a:cubicBezTo>
                  <a:pt x="647236" y="217511"/>
                  <a:pt x="609435" y="134986"/>
                  <a:pt x="561723" y="4034"/>
                </a:cubicBezTo>
                <a:close/>
              </a:path>
              <a:path w="1358900" h="533400" fill="none" extrusionOk="0">
                <a:moveTo>
                  <a:pt x="561723" y="4034"/>
                </a:moveTo>
                <a:cubicBezTo>
                  <a:pt x="647712" y="-11048"/>
                  <a:pt x="732242" y="6393"/>
                  <a:pt x="824008" y="6106"/>
                </a:cubicBezTo>
                <a:cubicBezTo>
                  <a:pt x="1066578" y="32473"/>
                  <a:pt x="1244409" y="91526"/>
                  <a:pt x="1320763" y="178604"/>
                </a:cubicBezTo>
              </a:path>
              <a:path w="1358900" h="533400" fill="none" stroke="0" extrusionOk="0">
                <a:moveTo>
                  <a:pt x="561723" y="4034"/>
                </a:moveTo>
                <a:cubicBezTo>
                  <a:pt x="662045" y="-383"/>
                  <a:pt x="742153" y="-10321"/>
                  <a:pt x="824008" y="6106"/>
                </a:cubicBezTo>
                <a:cubicBezTo>
                  <a:pt x="1032428" y="22413"/>
                  <a:pt x="1229651" y="103490"/>
                  <a:pt x="1320763" y="178604"/>
                </a:cubicBezTo>
              </a:path>
            </a:pathLst>
          </a:custGeom>
          <a:ln w="28575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arc">
                    <a:avLst>
                      <a:gd name="adj1" fmla="val 14751479"/>
                      <a:gd name="adj2" fmla="val 2113070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Boog 38">
            <a:extLst>
              <a:ext uri="{FF2B5EF4-FFF2-40B4-BE49-F238E27FC236}">
                <a16:creationId xmlns:a16="http://schemas.microsoft.com/office/drawing/2014/main" id="{C2AEC2E9-F2F1-3A49-8823-498F614C1412}"/>
              </a:ext>
            </a:extLst>
          </p:cNvPr>
          <p:cNvSpPr/>
          <p:nvPr/>
        </p:nvSpPr>
        <p:spPr>
          <a:xfrm rot="9685598">
            <a:off x="2417758" y="4403806"/>
            <a:ext cx="1358900" cy="533400"/>
          </a:xfrm>
          <a:custGeom>
            <a:avLst/>
            <a:gdLst>
              <a:gd name="connsiteX0" fmla="*/ 816581 w 1358900"/>
              <a:gd name="connsiteY0" fmla="*/ 5488 h 533400"/>
              <a:gd name="connsiteX1" fmla="*/ 1320763 w 1358900"/>
              <a:gd name="connsiteY1" fmla="*/ 178604 h 533400"/>
              <a:gd name="connsiteX2" fmla="*/ 679450 w 1358900"/>
              <a:gd name="connsiteY2" fmla="*/ 266700 h 533400"/>
              <a:gd name="connsiteX3" fmla="*/ 816581 w 1358900"/>
              <a:gd name="connsiteY3" fmla="*/ 5488 h 533400"/>
              <a:gd name="connsiteX0" fmla="*/ 816581 w 1358900"/>
              <a:gd name="connsiteY0" fmla="*/ 5488 h 533400"/>
              <a:gd name="connsiteX1" fmla="*/ 1320763 w 1358900"/>
              <a:gd name="connsiteY1" fmla="*/ 178604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58900" h="533400" stroke="0" extrusionOk="0">
                <a:moveTo>
                  <a:pt x="816581" y="5488"/>
                </a:moveTo>
                <a:cubicBezTo>
                  <a:pt x="1045213" y="21165"/>
                  <a:pt x="1238790" y="91291"/>
                  <a:pt x="1320763" y="178604"/>
                </a:cubicBezTo>
                <a:cubicBezTo>
                  <a:pt x="1158258" y="204764"/>
                  <a:pt x="837792" y="256866"/>
                  <a:pt x="679450" y="266700"/>
                </a:cubicBezTo>
                <a:cubicBezTo>
                  <a:pt x="686575" y="208301"/>
                  <a:pt x="776101" y="59326"/>
                  <a:pt x="816581" y="5488"/>
                </a:cubicBezTo>
                <a:close/>
              </a:path>
              <a:path w="1358900" h="533400" fill="none" extrusionOk="0">
                <a:moveTo>
                  <a:pt x="816581" y="5488"/>
                </a:moveTo>
                <a:cubicBezTo>
                  <a:pt x="1065117" y="26144"/>
                  <a:pt x="1243381" y="87046"/>
                  <a:pt x="1320763" y="178604"/>
                </a:cubicBezTo>
              </a:path>
              <a:path w="1358900" h="533400" fill="none" stroke="0" extrusionOk="0">
                <a:moveTo>
                  <a:pt x="816581" y="5488"/>
                </a:moveTo>
                <a:cubicBezTo>
                  <a:pt x="1045941" y="21930"/>
                  <a:pt x="1245046" y="91641"/>
                  <a:pt x="1320763" y="178604"/>
                </a:cubicBezTo>
              </a:path>
            </a:pathLst>
          </a:custGeom>
          <a:ln w="28575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arc">
                    <a:avLst>
                      <a:gd name="adj1" fmla="val 17861912"/>
                      <a:gd name="adj2" fmla="val 2113070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F1D45496-D981-C040-8923-36795D06A6E9}"/>
              </a:ext>
            </a:extLst>
          </p:cNvPr>
          <p:cNvSpPr/>
          <p:nvPr/>
        </p:nvSpPr>
        <p:spPr>
          <a:xfrm>
            <a:off x="2176795" y="3153396"/>
            <a:ext cx="5188110" cy="754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4" name="Rechthoek 43">
            <a:extLst>
              <a:ext uri="{FF2B5EF4-FFF2-40B4-BE49-F238E27FC236}">
                <a16:creationId xmlns:a16="http://schemas.microsoft.com/office/drawing/2014/main" id="{9E4EB4C6-1793-5C48-A1C8-C14332CCD0CC}"/>
              </a:ext>
            </a:extLst>
          </p:cNvPr>
          <p:cNvSpPr/>
          <p:nvPr/>
        </p:nvSpPr>
        <p:spPr>
          <a:xfrm>
            <a:off x="2136695" y="3875965"/>
            <a:ext cx="5188110" cy="754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5" name="Rechthoek 44">
            <a:extLst>
              <a:ext uri="{FF2B5EF4-FFF2-40B4-BE49-F238E27FC236}">
                <a16:creationId xmlns:a16="http://schemas.microsoft.com/office/drawing/2014/main" id="{B47CF87D-C9DE-194C-9EB4-42B24492B2EE}"/>
              </a:ext>
            </a:extLst>
          </p:cNvPr>
          <p:cNvSpPr/>
          <p:nvPr/>
        </p:nvSpPr>
        <p:spPr>
          <a:xfrm>
            <a:off x="2066509" y="4481167"/>
            <a:ext cx="5188110" cy="754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6" name="Rechthoek 45">
            <a:extLst>
              <a:ext uri="{FF2B5EF4-FFF2-40B4-BE49-F238E27FC236}">
                <a16:creationId xmlns:a16="http://schemas.microsoft.com/office/drawing/2014/main" id="{C0FD471B-96D4-1A4E-AC78-A5B6FB0FD9E4}"/>
              </a:ext>
            </a:extLst>
          </p:cNvPr>
          <p:cNvSpPr/>
          <p:nvPr/>
        </p:nvSpPr>
        <p:spPr>
          <a:xfrm>
            <a:off x="1953727" y="5280339"/>
            <a:ext cx="5188110" cy="754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id="{0A3F9716-3471-F442-B405-FCF3919E5E8F}"/>
              </a:ext>
            </a:extLst>
          </p:cNvPr>
          <p:cNvSpPr/>
          <p:nvPr/>
        </p:nvSpPr>
        <p:spPr>
          <a:xfrm>
            <a:off x="1953727" y="5566471"/>
            <a:ext cx="5188110" cy="754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027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" descr="post it notitieblaadje | Presentatie">
            <a:extLst>
              <a:ext uri="{FF2B5EF4-FFF2-40B4-BE49-F238E27FC236}">
                <a16:creationId xmlns:a16="http://schemas.microsoft.com/office/drawing/2014/main" id="{788454FB-EB84-004B-A884-FA97DC961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" r="4729" b="-678"/>
          <a:stretch/>
        </p:blipFill>
        <p:spPr bwMode="auto">
          <a:xfrm rot="175211">
            <a:off x="7562417" y="792470"/>
            <a:ext cx="4496596" cy="478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5211562-5D84-BD49-AABA-A3EAC84D2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Voorbeeld 1.43 </a:t>
            </a:r>
            <a:r>
              <a:rPr lang="nl-BE" sz="2400" dirty="0"/>
              <a:t>(cursus p.41)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4E4072B8-7795-8E43-A580-7D41485D3F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975600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nl-BE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BE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(3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nl-BE" sz="2200" b="0" dirty="0"/>
              </a:p>
              <a:p>
                <a:pPr marL="0" indent="0">
                  <a:buNone/>
                </a:pPr>
                <a:endParaRPr lang="nl-BE" sz="2200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BE" sz="2200" b="0" i="1" smtClean="0">
                        <a:latin typeface="Cambria Math" panose="02040503050406030204" pitchFamily="18" charset="0"/>
                      </a:rPr>
                      <m:t>𝐸𝑛</m:t>
                    </m:r>
                    <m:r>
                      <a:rPr lang="nl-BE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200" b="0" i="1" smtClean="0">
                        <a:latin typeface="Cambria Math" panose="02040503050406030204" pitchFamily="18" charset="0"/>
                      </a:rPr>
                      <m:t>𝑤𝑒</m:t>
                    </m:r>
                    <m:r>
                      <a:rPr lang="nl-BE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200" b="0" i="1" smtClean="0">
                        <a:latin typeface="Cambria Math" panose="02040503050406030204" pitchFamily="18" charset="0"/>
                      </a:rPr>
                      <m:t>𝑣𝑖𝑛𝑑𝑒𝑛</m:t>
                    </m:r>
                    <m:r>
                      <a:rPr lang="nl-BE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200" b="0" i="1" smtClean="0">
                        <a:latin typeface="Cambria Math" panose="02040503050406030204" pitchFamily="18" charset="0"/>
                      </a:rPr>
                      <m:t>𝑧𝑜</m:t>
                    </m:r>
                    <m:r>
                      <a:rPr lang="nl-BE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200" b="0" i="1" smtClean="0"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nl-BE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200" b="0" i="1" smtClean="0">
                        <a:latin typeface="Cambria Math" panose="02040503050406030204" pitchFamily="18" charset="0"/>
                      </a:rPr>
                      <m:t>𝑛𝑢𝑙𝑤𝑎𝑎𝑟𝑑𝑒𝑛</m:t>
                    </m:r>
                  </m:oMath>
                </a14:m>
                <a:r>
                  <a:rPr lang="nl-BE" sz="2200" b="0" dirty="0"/>
                  <a:t>:</a:t>
                </a:r>
              </a:p>
              <a:p>
                <a:pPr marL="0" indent="0">
                  <a:buNone/>
                </a:pPr>
                <a:endParaRPr lang="nl-BE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BE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nl-B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BE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sz="2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nl-BE" sz="2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+(3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BE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br>
                  <a:rPr lang="nl-BE" sz="2200" b="0" i="1" dirty="0">
                    <a:latin typeface="Cambria Math" panose="02040503050406030204" pitchFamily="18" charset="0"/>
                  </a:rPr>
                </a:br>
                <a:r>
                  <a:rPr lang="nl-BE" sz="2200" b="0" i="1" dirty="0"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BE" sz="22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nl-BE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BE" sz="2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nl-BE" sz="2200" b="0" dirty="0"/>
              </a:p>
              <a:p>
                <a:pPr marL="0" indent="0">
                  <a:buNone/>
                </a:pPr>
                <a:r>
                  <a:rPr lang="nl-BE" sz="2200" dirty="0"/>
                  <a:t>	</a:t>
                </a:r>
                <a14:m>
                  <m:oMath xmlns:m="http://schemas.openxmlformats.org/officeDocument/2006/math">
                    <m:r>
                      <a:rPr lang="nl-BE" sz="2200" b="0" i="1" smtClean="0">
                        <a:latin typeface="Cambria Math" panose="02040503050406030204" pitchFamily="18" charset="0"/>
                      </a:rPr>
                      <m:t>𝑒𝑛</m:t>
                    </m:r>
                  </m:oMath>
                </a14:m>
                <a:endParaRPr lang="nl-BE" sz="2200" b="0" dirty="0"/>
              </a:p>
              <a:p>
                <a:pPr marL="0" indent="0">
                  <a:buNone/>
                </a:pPr>
                <a:br>
                  <a:rPr lang="nl-BE" sz="22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BE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nl-B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BE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sz="2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nl-BE" sz="2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(3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BE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nl-BE" sz="22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nl-BE" sz="2200" b="0" dirty="0"/>
                  <a:t>	            </a:t>
                </a:r>
                <a14:m>
                  <m:oMath xmlns:m="http://schemas.openxmlformats.org/officeDocument/2006/math">
                    <m:r>
                      <a:rPr lang="nl-BE" sz="22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nl-BE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sz="22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nl-BE" sz="2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nl-BE" sz="2200" b="0" dirty="0"/>
              </a:p>
              <a:p>
                <a:pPr marL="0" indent="0">
                  <a:buNone/>
                </a:pPr>
                <a:endParaRPr lang="nl-BE" sz="2200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4E4072B8-7795-8E43-A580-7D41485D3F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975600" cy="4351338"/>
              </a:xfrm>
              <a:blipFill>
                <a:blip r:embed="rId3"/>
                <a:stretch>
                  <a:fillRect l="-159" b="-436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BD5D0F12-8FBE-2341-9CCC-DF7D4A57B1EA}"/>
                  </a:ext>
                </a:extLst>
              </p:cNvPr>
              <p:cNvSpPr txBox="1"/>
              <p:nvPr/>
            </p:nvSpPr>
            <p:spPr>
              <a:xfrm>
                <a:off x="7912100" y="1690688"/>
                <a:ext cx="3822700" cy="2891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dirty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nl-BE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nl-BE" b="0" i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nl-BE" dirty="0">
                    <a:sym typeface="Wingdings" pitchFamily="2" charset="2"/>
                  </a:rPr>
                  <a:t> want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 (3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−4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𝑎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)</m:t>
                        </m:r>
                      </m:e>
                      <m:sup>
                        <m:r>
                          <a:rPr lang="nl-BE" b="0" i="1" smtClean="0"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BE" dirty="0"/>
                  <a:t> is positief.</a:t>
                </a:r>
              </a:p>
              <a:p>
                <a:pPr algn="ctr"/>
                <a:endParaRPr lang="nl-BE" dirty="0"/>
              </a:p>
              <a:p>
                <a:pPr algn="ctr"/>
                <a:endParaRPr lang="nl-BE" dirty="0"/>
              </a:p>
              <a:p>
                <a:pPr algn="ctr"/>
                <a:endParaRPr lang="nl-BE" dirty="0"/>
              </a:p>
              <a:p>
                <a:pPr algn="ctr"/>
                <a:endParaRPr lang="nl-BE" dirty="0"/>
              </a:p>
              <a:p>
                <a:pPr algn="ctr"/>
                <a:endParaRPr lang="nl-BE" dirty="0"/>
              </a:p>
              <a:p>
                <a:r>
                  <a:rPr lang="nl-BE" dirty="0"/>
                  <a:t>Algemene formule: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nl-BE" b="0" i="1" smtClean="0">
                              <a:highlight>
                                <a:srgbClr val="00FF00"/>
                              </a:highlight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rad>
                        </m:num>
                        <m:den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nl-BE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BE" b="0" i="0" smtClean="0">
                          <a:latin typeface="Cambria Math" panose="02040503050406030204" pitchFamily="18" charset="0"/>
                        </a:rPr>
                        <m:t>en</m:t>
                      </m:r>
                      <m:r>
                        <a:rPr lang="nl-BE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nl-BE" b="0" i="1" smtClean="0">
                              <a:highlight>
                                <a:srgbClr val="00FF00"/>
                              </a:highlight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rad>
                        </m:num>
                        <m:den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nl-BE" dirty="0"/>
              </a:p>
              <a:p>
                <a:pPr algn="ctr"/>
                <a:endParaRPr lang="nl-BE" dirty="0">
                  <a:sym typeface="Wingdings" pitchFamily="2" charset="2"/>
                </a:endParaRPr>
              </a:p>
            </p:txBody>
          </p:sp>
        </mc:Choice>
        <mc:Fallback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BD5D0F12-8FBE-2341-9CCC-DF7D4A57B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2100" y="1690688"/>
                <a:ext cx="3822700" cy="2891048"/>
              </a:xfrm>
              <a:prstGeom prst="rect">
                <a:avLst/>
              </a:prstGeom>
              <a:blipFill>
                <a:blip r:embed="rId4"/>
                <a:stretch>
                  <a:fillRect l="-1325" t="-43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hoek 6">
            <a:extLst>
              <a:ext uri="{FF2B5EF4-FFF2-40B4-BE49-F238E27FC236}">
                <a16:creationId xmlns:a16="http://schemas.microsoft.com/office/drawing/2014/main" id="{FE7C497B-54CE-FF4C-95D0-FD01655AF3BE}"/>
              </a:ext>
            </a:extLst>
          </p:cNvPr>
          <p:cNvSpPr/>
          <p:nvPr/>
        </p:nvSpPr>
        <p:spPr>
          <a:xfrm>
            <a:off x="2685143" y="4049486"/>
            <a:ext cx="1320800" cy="532250"/>
          </a:xfrm>
          <a:prstGeom prst="rect">
            <a:avLst/>
          </a:prstGeom>
          <a:noFill/>
          <a:ln w="28575">
            <a:solidFill>
              <a:srgbClr val="00F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37E5CE06-0F94-194A-9842-7A723ED20AB0}"/>
              </a:ext>
            </a:extLst>
          </p:cNvPr>
          <p:cNvSpPr/>
          <p:nvPr/>
        </p:nvSpPr>
        <p:spPr>
          <a:xfrm>
            <a:off x="2576286" y="5910838"/>
            <a:ext cx="1429657" cy="532250"/>
          </a:xfrm>
          <a:prstGeom prst="rect">
            <a:avLst/>
          </a:prstGeom>
          <a:noFill/>
          <a:ln w="28575">
            <a:solidFill>
              <a:srgbClr val="00F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5E0C1EB8-F9CA-284F-8E42-858A1FB8E922}"/>
              </a:ext>
            </a:extLst>
          </p:cNvPr>
          <p:cNvSpPr/>
          <p:nvPr/>
        </p:nvSpPr>
        <p:spPr>
          <a:xfrm>
            <a:off x="2931885" y="3254993"/>
            <a:ext cx="3164115" cy="96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B881D2FB-6DF5-1843-ACFC-0FD4A9A28862}"/>
              </a:ext>
            </a:extLst>
          </p:cNvPr>
          <p:cNvSpPr/>
          <p:nvPr/>
        </p:nvSpPr>
        <p:spPr>
          <a:xfrm>
            <a:off x="5939556" y="3346387"/>
            <a:ext cx="1529440" cy="96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9177D91B-00D4-8B46-A740-CF8294630C77}"/>
              </a:ext>
            </a:extLst>
          </p:cNvPr>
          <p:cNvSpPr/>
          <p:nvPr/>
        </p:nvSpPr>
        <p:spPr>
          <a:xfrm>
            <a:off x="2549980" y="4001294"/>
            <a:ext cx="1529440" cy="96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4A91AF23-6DC4-7143-8A48-B8D713156246}"/>
              </a:ext>
            </a:extLst>
          </p:cNvPr>
          <p:cNvSpPr/>
          <p:nvPr/>
        </p:nvSpPr>
        <p:spPr>
          <a:xfrm>
            <a:off x="2803980" y="4982924"/>
            <a:ext cx="3164114" cy="96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B519C649-CD4A-F44F-81E0-73C909636D6B}"/>
              </a:ext>
            </a:extLst>
          </p:cNvPr>
          <p:cNvSpPr/>
          <p:nvPr/>
        </p:nvSpPr>
        <p:spPr>
          <a:xfrm>
            <a:off x="5917957" y="5097119"/>
            <a:ext cx="1551038" cy="96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7F02ACE4-BC81-D54B-999D-4EE72220D970}"/>
              </a:ext>
            </a:extLst>
          </p:cNvPr>
          <p:cNvSpPr/>
          <p:nvPr/>
        </p:nvSpPr>
        <p:spPr>
          <a:xfrm>
            <a:off x="2483517" y="5854294"/>
            <a:ext cx="1754654" cy="96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23C855B1-75B2-F342-9C21-7913A4ACBD3D}"/>
              </a:ext>
            </a:extLst>
          </p:cNvPr>
          <p:cNvSpPr/>
          <p:nvPr/>
        </p:nvSpPr>
        <p:spPr>
          <a:xfrm>
            <a:off x="1642418" y="3403492"/>
            <a:ext cx="3164115" cy="2662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125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" descr="post it notitieblaadje | Presentatie">
            <a:extLst>
              <a:ext uri="{FF2B5EF4-FFF2-40B4-BE49-F238E27FC236}">
                <a16:creationId xmlns:a16="http://schemas.microsoft.com/office/drawing/2014/main" id="{788454FB-EB84-004B-A884-FA97DC961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" r="4729" b="-678"/>
          <a:stretch/>
        </p:blipFill>
        <p:spPr bwMode="auto">
          <a:xfrm rot="175211">
            <a:off x="7576271" y="792823"/>
            <a:ext cx="4496596" cy="423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5211562-5D84-BD49-AABA-A3EAC84D2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Voorbeeld 1.43 </a:t>
            </a:r>
            <a:r>
              <a:rPr lang="nl-BE" sz="2400" dirty="0"/>
              <a:t>(cursus p.41)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4E4072B8-7795-8E43-A580-7D41485D3F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975600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BE" sz="2200" b="0" i="1" smtClean="0">
                        <a:latin typeface="Cambria Math" panose="02040503050406030204" pitchFamily="18" charset="0"/>
                      </a:rPr>
                      <m:t>𝐷𝑒</m:t>
                    </m:r>
                    <m:r>
                      <a:rPr lang="nl-BE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200" b="0" i="1" smtClean="0">
                        <a:latin typeface="Cambria Math" panose="02040503050406030204" pitchFamily="18" charset="0"/>
                      </a:rPr>
                      <m:t>𝑔𝑒𝑣𝑜𝑛𝑑𝑒𝑛</m:t>
                    </m:r>
                    <m:r>
                      <a:rPr lang="nl-BE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200" b="0" i="1" smtClean="0">
                        <a:latin typeface="Cambria Math" panose="02040503050406030204" pitchFamily="18" charset="0"/>
                      </a:rPr>
                      <m:t>𝑛𝑢𝑙𝑤𝑎𝑎𝑟𝑑𝑒𝑛</m:t>
                    </m:r>
                  </m:oMath>
                </a14:m>
                <a:r>
                  <a:rPr lang="nl-BE" sz="2200" b="0" dirty="0"/>
                  <a:t>:</a:t>
                </a:r>
              </a:p>
              <a:p>
                <a:pPr marL="0" indent="0">
                  <a:buNone/>
                </a:pPr>
                <a:endParaRPr lang="nl-BE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BE" sz="22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l-BE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         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                    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nl-BE" sz="2200" b="0" dirty="0"/>
              </a:p>
              <a:p>
                <a:pPr marL="0" indent="0">
                  <a:buNone/>
                </a:pPr>
                <a:endParaRPr lang="nl-BE" sz="22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nl-BE" sz="22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𝑒𝑛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𝑑𝑢𝑠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𝑖𝑠</m:t>
                      </m:r>
                    </m:oMath>
                  </m:oMathPara>
                </a14:m>
                <a:br>
                  <a:rPr lang="nl-BE" sz="2200" b="0" i="1" dirty="0">
                    <a:latin typeface="Cambria Math" panose="02040503050406030204" pitchFamily="18" charset="0"/>
                  </a:rPr>
                </a:br>
                <a:endParaRPr lang="nl-BE" sz="22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nl-BE" sz="2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br>
                  <a:rPr lang="nl-BE" sz="22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l-BE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nl-BE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𝑎𝑦</m:t>
                      </m:r>
                      <m:r>
                        <a:rPr lang="nl-B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BE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nl-BE" sz="2200" b="0" i="1" smtClean="0">
                              <a:highlight>
                                <a:srgbClr val="00FF00"/>
                              </a:highligh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sz="2200" b="0" i="1" smtClean="0">
                              <a:highlight>
                                <a:srgbClr val="00FF00"/>
                              </a:highligh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d>
                        <m:dPr>
                          <m:ctrlPr>
                            <a:rPr lang="nl-BE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nl-BE" sz="2200" b="0" i="1" smtClean="0">
                              <a:highlight>
                                <a:srgbClr val="00FF00"/>
                              </a:highligh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sz="2200" b="0" i="1" smtClean="0">
                              <a:highlight>
                                <a:srgbClr val="00FF00"/>
                              </a:highligh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nl-BE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br>
                  <a:rPr lang="nl-BE" sz="2200" b="0" i="1" dirty="0">
                    <a:latin typeface="Cambria Math" panose="02040503050406030204" pitchFamily="18" charset="0"/>
                  </a:rPr>
                </a:br>
                <a:endParaRPr lang="nl-BE" sz="2200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4E4072B8-7795-8E43-A580-7D41485D3F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975600" cy="4351338"/>
              </a:xfrm>
              <a:blipFill>
                <a:blip r:embed="rId3"/>
                <a:stretch>
                  <a:fillRect l="-159" t="-174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BD5D0F12-8FBE-2341-9CCC-DF7D4A57B1EA}"/>
                  </a:ext>
                </a:extLst>
              </p:cNvPr>
              <p:cNvSpPr txBox="1"/>
              <p:nvPr/>
            </p:nvSpPr>
            <p:spPr>
              <a:xfrm>
                <a:off x="7912100" y="1690688"/>
                <a:ext cx="4062186" cy="2578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dirty="0"/>
                  <a:t>Algemene formule:</a:t>
                </a:r>
              </a:p>
              <a:p>
                <a:endParaRPr lang="nl-B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𝑜𝑜𝑟𝑠𝑝𝑟𝑜𝑛𝑘𝑒𝑙𝑖𝑗𝑘𝑒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 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𝑣𝑒𝑒𝑙𝑡𝑒𝑟𝑚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 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𝑖𝑛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 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𝑦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𝑦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𝑦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nl-BE" b="0" dirty="0">
                  <a:sym typeface="Wingdings" pitchFamily="2" charset="2"/>
                </a:endParaRPr>
              </a:p>
              <a:p>
                <a:endParaRPr lang="nl-BE" dirty="0">
                  <a:sym typeface="Wingdings" pitchFamily="2" charset="2"/>
                </a:endParaRPr>
              </a:p>
              <a:p>
                <a:endParaRPr lang="nl-BE" dirty="0">
                  <a:sym typeface="Wingdings" pitchFamily="2" charset="2"/>
                </a:endParaRPr>
              </a:p>
              <a:p>
                <a:pPr algn="ctr"/>
                <a:r>
                  <a:rPr lang="nl-BE" b="0" dirty="0">
                    <a:sym typeface="Wingdings" pitchFamily="2" charset="2"/>
                  </a:rPr>
                  <a:t>Let op!</a:t>
                </a:r>
                <a:br>
                  <a:rPr lang="nl-BE" b="0" dirty="0">
                    <a:sym typeface="Wingdings" pitchFamily="2" charset="2"/>
                  </a:rPr>
                </a:br>
                <a:r>
                  <a:rPr lang="nl-BE" dirty="0">
                    <a:sym typeface="Wingdings" pitchFamily="2" charset="2"/>
                  </a:rPr>
                  <a:t>T</a:t>
                </a:r>
                <a:r>
                  <a:rPr lang="nl-BE" b="0" dirty="0">
                    <a:sym typeface="Wingdings" pitchFamily="2" charset="2"/>
                  </a:rPr>
                  <a:t>oestandsteken veranderd.</a:t>
                </a:r>
                <a:br>
                  <a:rPr lang="nl-BE" b="0" dirty="0">
                    <a:sym typeface="Wingdings" pitchFamily="2" charset="2"/>
                  </a:rPr>
                </a:br>
                <a:endParaRPr lang="nl-BE" dirty="0">
                  <a:sym typeface="Wingdings" pitchFamily="2" charset="2"/>
                </a:endParaRPr>
              </a:p>
            </p:txBody>
          </p:sp>
        </mc:Choice>
        <mc:Fallback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BD5D0F12-8FBE-2341-9CCC-DF7D4A57B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2100" y="1690688"/>
                <a:ext cx="4062186" cy="2578976"/>
              </a:xfrm>
              <a:prstGeom prst="rect">
                <a:avLst/>
              </a:prstGeom>
              <a:blipFill>
                <a:blip r:embed="rId4"/>
                <a:stretch>
                  <a:fillRect l="-1250" t="-49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hoek 6">
            <a:extLst>
              <a:ext uri="{FF2B5EF4-FFF2-40B4-BE49-F238E27FC236}">
                <a16:creationId xmlns:a16="http://schemas.microsoft.com/office/drawing/2014/main" id="{FE7C497B-54CE-FF4C-95D0-FD01655AF3BE}"/>
              </a:ext>
            </a:extLst>
          </p:cNvPr>
          <p:cNvSpPr/>
          <p:nvPr/>
        </p:nvSpPr>
        <p:spPr>
          <a:xfrm>
            <a:off x="2159663" y="2465193"/>
            <a:ext cx="1730166" cy="532250"/>
          </a:xfrm>
          <a:prstGeom prst="rect">
            <a:avLst/>
          </a:prstGeom>
          <a:noFill/>
          <a:ln w="28575">
            <a:solidFill>
              <a:srgbClr val="00F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37E5CE06-0F94-194A-9842-7A723ED20AB0}"/>
              </a:ext>
            </a:extLst>
          </p:cNvPr>
          <p:cNvSpPr/>
          <p:nvPr/>
        </p:nvSpPr>
        <p:spPr>
          <a:xfrm>
            <a:off x="5533327" y="2465193"/>
            <a:ext cx="1910198" cy="532250"/>
          </a:xfrm>
          <a:prstGeom prst="rect">
            <a:avLst/>
          </a:prstGeom>
          <a:noFill/>
          <a:ln w="28575">
            <a:solidFill>
              <a:srgbClr val="00F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5272D2B-6931-A74E-A882-613AB5D29795}"/>
              </a:ext>
            </a:extLst>
          </p:cNvPr>
          <p:cNvSpPr/>
          <p:nvPr/>
        </p:nvSpPr>
        <p:spPr>
          <a:xfrm>
            <a:off x="5535564" y="4909232"/>
            <a:ext cx="3278236" cy="549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82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envelop, kantoorartikelen&#10;&#10;Automatisch gegenereerde beschrijving">
            <a:extLst>
              <a:ext uri="{FF2B5EF4-FFF2-40B4-BE49-F238E27FC236}">
                <a16:creationId xmlns:a16="http://schemas.microsoft.com/office/drawing/2014/main" id="{4E0BDD8A-AB39-0D4A-AD89-7FBC452988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4454" b="445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28EE24E-19C0-754C-A876-D3D12C50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1325563"/>
          </a:xfrm>
        </p:spPr>
        <p:txBody>
          <a:bodyPr/>
          <a:lstStyle/>
          <a:p>
            <a:pPr algn="ctr"/>
            <a:r>
              <a:rPr lang="nl-BE" dirty="0"/>
              <a:t>Een vraag?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1B1D68-6DB6-8940-A60A-75B071577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78399"/>
            <a:ext cx="10515600" cy="1198563"/>
          </a:xfrm>
          <a:solidFill>
            <a:srgbClr val="8DEADD"/>
          </a:solidFill>
          <a:ln w="28575">
            <a:noFill/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nl-BE" dirty="0"/>
              <a:t>Stel je vragen via het forum op Canvas.</a:t>
            </a:r>
            <a:br>
              <a:rPr lang="nl-BE" dirty="0"/>
            </a:br>
            <a:r>
              <a:rPr lang="nl-BE" dirty="0"/>
              <a:t>Ik probeer zo snel mogelijk te reageren.</a:t>
            </a:r>
          </a:p>
        </p:txBody>
      </p:sp>
    </p:spTree>
    <p:extLst>
      <p:ext uri="{BB962C8B-B14F-4D97-AF65-F5344CB8AC3E}">
        <p14:creationId xmlns:p14="http://schemas.microsoft.com/office/powerpoint/2010/main" val="287080956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15172</TotalTime>
  <Words>439</Words>
  <Application>Microsoft Macintosh PowerPoint</Application>
  <PresentationFormat>Breedbeeld</PresentationFormat>
  <Paragraphs>74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Wingdings</vt:lpstr>
      <vt:lpstr>Kantoorthema</vt:lpstr>
      <vt:lpstr>ONTBINDEN IN FACTOREN</vt:lpstr>
      <vt:lpstr>Algebraïsche uitdrukking met verschillende letters</vt:lpstr>
      <vt:lpstr>Voorbeeld 1.43 (cursus p.41)</vt:lpstr>
      <vt:lpstr>Voorbeeld 1.43 (cursus p.41)</vt:lpstr>
      <vt:lpstr>Voorbeeld 1.43 (cursus p.41)</vt:lpstr>
      <vt:lpstr>Voorbeeld 1.43 (cursus p.41)</vt:lpstr>
      <vt:lpstr>Een vraag?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Nikita De Plu</dc:creator>
  <cp:lastModifiedBy>Nikita De Plu</cp:lastModifiedBy>
  <cp:revision>43</cp:revision>
  <dcterms:created xsi:type="dcterms:W3CDTF">2021-03-03T10:04:17Z</dcterms:created>
  <dcterms:modified xsi:type="dcterms:W3CDTF">2021-03-13T22:56:59Z</dcterms:modified>
</cp:coreProperties>
</file>